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regular.fntdata"/><Relationship Id="rId14" Type="http://schemas.openxmlformats.org/officeDocument/2006/relationships/font" Target="fonts/HelveticaNeue-boldItalic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5c42ba13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c5c42ba13_2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1dfdd795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1dfdd795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1dfdd795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1dfdd795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1dfdd795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1dfdd795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CHA TECNICA">
  <p:cSld name="FICHA TECNIC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49" y="10276"/>
            <a:ext cx="9143998" cy="57113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6588224" y="4451159"/>
            <a:ext cx="122413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9" name="Google Shape;59;p14"/>
          <p:cNvCxnSpPr/>
          <p:nvPr/>
        </p:nvCxnSpPr>
        <p:spPr>
          <a:xfrm>
            <a:off x="35496" y="433112"/>
            <a:ext cx="6336704" cy="712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2699792" y="562727"/>
            <a:ext cx="0" cy="324036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4"/>
          <p:cNvCxnSpPr/>
          <p:nvPr/>
        </p:nvCxnSpPr>
        <p:spPr>
          <a:xfrm>
            <a:off x="4860032" y="562727"/>
            <a:ext cx="0" cy="324036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166904" y="757148"/>
            <a:ext cx="1689886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0" y="1006448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4"/>
          <p:cNvSpPr txBox="1"/>
          <p:nvPr/>
        </p:nvSpPr>
        <p:spPr>
          <a:xfrm>
            <a:off x="72008" y="4645580"/>
            <a:ext cx="1440160" cy="2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DIMENSIONES:</a:t>
            </a:r>
            <a:endParaRPr b="0" i="0" sz="10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0" y="4840002"/>
            <a:ext cx="709228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179388" y="433112"/>
            <a:ext cx="2520950" cy="32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2699792" y="433313"/>
            <a:ext cx="2160240" cy="32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3" type="body"/>
          </p:nvPr>
        </p:nvSpPr>
        <p:spPr>
          <a:xfrm>
            <a:off x="4860032" y="433313"/>
            <a:ext cx="1800200" cy="32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4"/>
          <p:cNvSpPr txBox="1"/>
          <p:nvPr/>
        </p:nvSpPr>
        <p:spPr>
          <a:xfrm>
            <a:off x="179512" y="173884"/>
            <a:ext cx="410445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FICHA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TÉCNICA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>
            <p:ph idx="4" type="body"/>
          </p:nvPr>
        </p:nvSpPr>
        <p:spPr>
          <a:xfrm>
            <a:off x="179512" y="1210799"/>
            <a:ext cx="2664296" cy="3369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5" type="body"/>
          </p:nvPr>
        </p:nvSpPr>
        <p:spPr>
          <a:xfrm>
            <a:off x="5868144" y="1210799"/>
            <a:ext cx="2889600" cy="3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6" type="body"/>
          </p:nvPr>
        </p:nvSpPr>
        <p:spPr>
          <a:xfrm>
            <a:off x="2987675" y="1210799"/>
            <a:ext cx="2736850" cy="3369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4"/>
          <p:cNvSpPr txBox="1"/>
          <p:nvPr/>
        </p:nvSpPr>
        <p:spPr>
          <a:xfrm>
            <a:off x="2267744" y="4840002"/>
            <a:ext cx="1440160" cy="2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ALTO:</a:t>
            </a:r>
            <a:endParaRPr b="0" i="0" sz="10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707904" y="4840002"/>
            <a:ext cx="1440160" cy="2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ANCHO:</a:t>
            </a:r>
            <a:endParaRPr b="0" i="0" sz="10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292080" y="4840002"/>
            <a:ext cx="1440160" cy="2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FONDO:</a:t>
            </a:r>
            <a:endParaRPr b="0" i="0" sz="10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5496" y="4840002"/>
            <a:ext cx="1440160" cy="21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UPC:</a:t>
            </a:r>
            <a:endParaRPr b="0" i="0" sz="10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/>
          <p:nvPr>
            <p:ph idx="7" type="body"/>
          </p:nvPr>
        </p:nvSpPr>
        <p:spPr>
          <a:xfrm>
            <a:off x="2699841" y="4840002"/>
            <a:ext cx="1008063" cy="1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9400" lvl="3" marL="18288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8" type="body"/>
          </p:nvPr>
        </p:nvSpPr>
        <p:spPr>
          <a:xfrm>
            <a:off x="4283968" y="4840002"/>
            <a:ext cx="1008063" cy="1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9400" lvl="3" marL="18288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9" type="body"/>
          </p:nvPr>
        </p:nvSpPr>
        <p:spPr>
          <a:xfrm>
            <a:off x="5868144" y="4840002"/>
            <a:ext cx="3168352" cy="1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9400" lvl="3" marL="18288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3" type="body"/>
          </p:nvPr>
        </p:nvSpPr>
        <p:spPr>
          <a:xfrm>
            <a:off x="432048" y="4840002"/>
            <a:ext cx="1835696" cy="1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79400" lvl="2" marL="13716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9400" lvl="3" marL="18288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4"/>
          <p:cNvSpPr/>
          <p:nvPr/>
        </p:nvSpPr>
        <p:spPr>
          <a:xfrm>
            <a:off x="7841475" y="4874150"/>
            <a:ext cx="1157400" cy="30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D_PORTADA / CATEGORÍA">
  <p:cSld name="KAD_PORTADA / CATEGORÍA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2.png" id="83" name="Google Shape;8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605" y="0"/>
            <a:ext cx="82378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3131840" y="476058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6738" y="4541251"/>
            <a:ext cx="942975" cy="32559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436096" y="2247714"/>
            <a:ext cx="324036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FOTOGRAFÍA 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CATEGORÍA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(Ajustar</a:t>
            </a:r>
            <a:r>
              <a:rPr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tamaño del rectángulo, enviar al fondo y eliminar el fondo negro)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5"/>
          <p:cNvSpPr/>
          <p:nvPr>
            <p:ph idx="2" type="pic"/>
          </p:nvPr>
        </p:nvSpPr>
        <p:spPr>
          <a:xfrm>
            <a:off x="4499992" y="1405220"/>
            <a:ext cx="4644008" cy="278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/>
          <p:nvPr/>
        </p:nvSpPr>
        <p:spPr>
          <a:xfrm>
            <a:off x="323528" y="4191930"/>
            <a:ext cx="504056" cy="64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251520" y="2442136"/>
            <a:ext cx="3168352" cy="71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5148263" y="368617"/>
            <a:ext cx="3744912" cy="907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spcBef>
                <a:spcPts val="1200"/>
              </a:spcBef>
              <a:spcAft>
                <a:spcPts val="0"/>
              </a:spcAft>
              <a:buClr>
                <a:srgbClr val="BFBFBF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3" type="body"/>
          </p:nvPr>
        </p:nvSpPr>
        <p:spPr>
          <a:xfrm>
            <a:off x="251520" y="3867894"/>
            <a:ext cx="2592908" cy="3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GENERIC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395536" y="173884"/>
            <a:ext cx="6264696" cy="71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57200" y="1200150"/>
            <a:ext cx="8229600" cy="3186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FIL DE CATEGORIA">
  <p:cSld name="PERFIL DE CATEGORIA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457200" y="1200150"/>
            <a:ext cx="8229600" cy="3186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395536" y="173884"/>
            <a:ext cx="6264696" cy="71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ITES DE PRODUCTOS">
  <p:cSld name="SUITES DE PRODUCTO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57200" y="1200150"/>
            <a:ext cx="8229600" cy="3186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395536" y="173884"/>
            <a:ext cx="6264696" cy="71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GUNTAS FRECUENTES">
  <p:cSld name="PREGUNTAS FRECUENTE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08" name="Google Shape;10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57200" y="1200150"/>
            <a:ext cx="8229600" cy="3186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395536" y="173884"/>
            <a:ext cx="6264696" cy="712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TAJAS COMPETITIVAS ">
  <p:cSld name="VENTAJAS COMPETITIVAS 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1" type="ftr"/>
          </p:nvPr>
        </p:nvSpPr>
        <p:spPr>
          <a:xfrm>
            <a:off x="0" y="486965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79512" y="562727"/>
            <a:ext cx="2519363" cy="324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6" name="Google Shape;116;p20"/>
          <p:cNvCxnSpPr/>
          <p:nvPr/>
        </p:nvCxnSpPr>
        <p:spPr>
          <a:xfrm>
            <a:off x="35496" y="555598"/>
            <a:ext cx="6048672" cy="712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0"/>
          <p:cNvSpPr txBox="1"/>
          <p:nvPr/>
        </p:nvSpPr>
        <p:spPr>
          <a:xfrm>
            <a:off x="179512" y="173884"/>
            <a:ext cx="4104456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VENTAJAS COMPETITIVAS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323528" y="1145858"/>
            <a:ext cx="8496944" cy="311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CIÓN">
  <p:cSld name="TRANSICIÓ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1"/>
          <p:cNvSpPr txBox="1"/>
          <p:nvPr/>
        </p:nvSpPr>
        <p:spPr>
          <a:xfrm>
            <a:off x="179512" y="368305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N DE COMUNICACIÓN">
  <p:cSld name="PLAN DE COMUNICACIÓ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24" name="Google Shape;1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0"/>
            <a:ext cx="82349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11" type="ftr"/>
          </p:nvPr>
        </p:nvSpPr>
        <p:spPr>
          <a:xfrm>
            <a:off x="0" y="486965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2"/>
          <p:cNvSpPr txBox="1"/>
          <p:nvPr/>
        </p:nvSpPr>
        <p:spPr>
          <a:xfrm>
            <a:off x="179512" y="368305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COMUNICACIÓN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EFICIOS">
  <p:cSld name="BENEFICIO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28" name="Google Shape;1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10269"/>
            <a:ext cx="8234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3"/>
          <p:cNvSpPr txBox="1"/>
          <p:nvPr/>
        </p:nvSpPr>
        <p:spPr>
          <a:xfrm>
            <a:off x="179512" y="332242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BENEFICIOS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NIBILIDAD">
  <p:cSld name="DISPONIBILIDAD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32" name="Google Shape;13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10269"/>
            <a:ext cx="8234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107504" y="482538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4" name="Google Shape;134;p24"/>
          <p:cNvCxnSpPr/>
          <p:nvPr/>
        </p:nvCxnSpPr>
        <p:spPr>
          <a:xfrm>
            <a:off x="1547664" y="2247714"/>
            <a:ext cx="7596336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24"/>
          <p:cNvCxnSpPr/>
          <p:nvPr/>
        </p:nvCxnSpPr>
        <p:spPr>
          <a:xfrm>
            <a:off x="1547664" y="3479051"/>
            <a:ext cx="7596336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wongi1\Desktop\BICElements\Calendar-laundry.png"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407" y="1848065"/>
            <a:ext cx="380712" cy="402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wongi1\Desktop\BICElements\location-LAUNDRY.png" id="137" name="Google Shape;1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129" y="3144208"/>
            <a:ext cx="253668" cy="334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179512" y="332242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DISPONIBILIDAD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1692275" y="1794733"/>
            <a:ext cx="6624638" cy="45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ENCLATURA">
  <p:cSld name="NOMENCLATURA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10269"/>
            <a:ext cx="8234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0" y="486965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5"/>
          <p:cNvSpPr txBox="1"/>
          <p:nvPr/>
        </p:nvSpPr>
        <p:spPr>
          <a:xfrm>
            <a:off x="179512" y="332242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NOMENCLATURA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S TRADE PARTNERS">
  <p:cSld name="LOGOS TRADE PARTNER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45" name="Google Shape;1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10269"/>
            <a:ext cx="8234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>
            <p:ph idx="11" type="ftr"/>
          </p:nvPr>
        </p:nvSpPr>
        <p:spPr>
          <a:xfrm>
            <a:off x="0" y="486965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6"/>
          <p:cNvSpPr txBox="1"/>
          <p:nvPr/>
        </p:nvSpPr>
        <p:spPr>
          <a:xfrm>
            <a:off x="179512" y="332242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LOGOS TRADE PARTNERS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A COMPETITIVA">
  <p:cSld name="TABLA COMPETITIVA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_2017-05.png"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61" y="10269"/>
            <a:ext cx="8234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>
            <p:ph idx="11" type="ftr"/>
          </p:nvPr>
        </p:nvSpPr>
        <p:spPr>
          <a:xfrm>
            <a:off x="0" y="486965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7"/>
          <p:cNvSpPr txBox="1"/>
          <p:nvPr/>
        </p:nvSpPr>
        <p:spPr>
          <a:xfrm>
            <a:off x="179512" y="332242"/>
            <a:ext cx="41044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TABLA COMPETITIVA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06513" y="433287"/>
            <a:ext cx="2520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KRMF706ESS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>
            <p:ph idx="2" type="body"/>
          </p:nvPr>
        </p:nvSpPr>
        <p:spPr>
          <a:xfrm>
            <a:off x="2827467" y="433301"/>
            <a:ext cx="2160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REFRIGERADOR  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/>
          <p:nvPr>
            <p:ph idx="3" type="body"/>
          </p:nvPr>
        </p:nvSpPr>
        <p:spPr>
          <a:xfrm>
            <a:off x="4860032" y="433313"/>
            <a:ext cx="1800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REFRIGERACIÓN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/>
          <p:nvPr>
            <p:ph idx="4" type="body"/>
          </p:nvPr>
        </p:nvSpPr>
        <p:spPr>
          <a:xfrm>
            <a:off x="156425" y="1001775"/>
            <a:ext cx="4347000" cy="3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26 pies cúbcios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Standard Depth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Sistema de cuidado de alimentos Preserva®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Descongelamiento adaptable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Evaporador doble secuencial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Luz interna LED en congelador y refrigerador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Cajones SatinGlide® de fácil deslizamiento y cierre suave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Parrillas de cristal templado ajustables antiderrames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Filtro interno de agua/hielo EveryDrop® #2 (W10790814) con indicador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de status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Filtro de aire antibacterial FreshFlowTM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Control electrónico exterior con indicador de temperatura</a:t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en grados °F o °C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Despachador externo de agua/hielo en cubos y triturado • Función de llenado por medidas en dispensador: tazas, onzas o litros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Alarma de puerta abierta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Alarma de incremento de temperatura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Modo Sabbath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Opción Max cool y Max ice 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" sz="1000">
                <a:highlight>
                  <a:srgbClr val="FFFFFF"/>
                </a:highlight>
              </a:rPr>
              <a:t>Puertas con cierre automático </a:t>
            </a:r>
            <a:endParaRPr sz="1000">
              <a:highlight>
                <a:srgbClr val="FFFFFF"/>
              </a:highlight>
            </a:endParaRPr>
          </a:p>
        </p:txBody>
      </p:sp>
      <p:sp>
        <p:nvSpPr>
          <p:cNvPr id="160" name="Google Shape;160;p28"/>
          <p:cNvSpPr txBox="1"/>
          <p:nvPr>
            <p:ph idx="7" type="body"/>
          </p:nvPr>
        </p:nvSpPr>
        <p:spPr>
          <a:xfrm>
            <a:off x="2699841" y="4840002"/>
            <a:ext cx="1008063" cy="1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178.1 CM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/>
          <p:nvPr>
            <p:ph idx="8" type="body"/>
          </p:nvPr>
        </p:nvSpPr>
        <p:spPr>
          <a:xfrm>
            <a:off x="4283968" y="4840002"/>
            <a:ext cx="1008063" cy="1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91.4 </a:t>
            </a: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>
            <p:ph idx="9" type="body"/>
          </p:nvPr>
        </p:nvSpPr>
        <p:spPr>
          <a:xfrm>
            <a:off x="5975700" y="4452848"/>
            <a:ext cx="3168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rgbClr val="FFFFFF"/>
                </a:highlight>
              </a:rPr>
              <a:t>C/Jaladera  92.1 cm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rgbClr val="FFFFFF"/>
                </a:highlight>
              </a:rPr>
              <a:t>S/Jaladera  87.6 cm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3" type="body"/>
          </p:nvPr>
        </p:nvSpPr>
        <p:spPr>
          <a:xfrm>
            <a:off x="432048" y="4840002"/>
            <a:ext cx="1835700" cy="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883049347059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b="0" l="23114" r="19314" t="0"/>
          <a:stretch/>
        </p:blipFill>
        <p:spPr>
          <a:xfrm>
            <a:off x="4503425" y="1353663"/>
            <a:ext cx="1727500" cy="300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975" y="1318600"/>
            <a:ext cx="3070875" cy="30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7695525" y="-8800"/>
            <a:ext cx="1448400" cy="51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395536" y="173884"/>
            <a:ext cx="6264600" cy="71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16317" l="0" r="0" t="17241"/>
          <a:stretch/>
        </p:blipFill>
        <p:spPr>
          <a:xfrm>
            <a:off x="0" y="0"/>
            <a:ext cx="77412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/>
          <p:nvPr/>
        </p:nvSpPr>
        <p:spPr>
          <a:xfrm>
            <a:off x="7695525" y="-8800"/>
            <a:ext cx="1448400" cy="51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>
            <p:ph type="title"/>
          </p:nvPr>
        </p:nvSpPr>
        <p:spPr>
          <a:xfrm>
            <a:off x="395536" y="173884"/>
            <a:ext cx="6264600" cy="71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13072" l="0" r="0" t="12484"/>
          <a:stretch/>
        </p:blipFill>
        <p:spPr>
          <a:xfrm>
            <a:off x="0" y="-622500"/>
            <a:ext cx="7745550" cy="5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0" y="-50100"/>
            <a:ext cx="1448400" cy="51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 b="19910" l="0" r="0" t="19571"/>
          <a:stretch/>
        </p:blipFill>
        <p:spPr>
          <a:xfrm>
            <a:off x="1402375" y="0"/>
            <a:ext cx="77416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